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Lst>
  <p:sldSz cx="6858000" cy="9906000" type="A4"/>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31" autoAdjust="0"/>
    <p:restoredTop sz="94660"/>
  </p:normalViewPr>
  <p:slideViewPr>
    <p:cSldViewPr snapToGrid="0">
      <p:cViewPr varScale="1">
        <p:scale>
          <a:sx n="106" d="100"/>
          <a:sy n="106" d="100"/>
        </p:scale>
        <p:origin x="430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ko-KR" altLang="en-US"/>
              <a:t>마스터 제목 스타일 편집</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ko-KR" altLang="en-US"/>
              <a:t>클릭하여 마스터 부제목 스타일 편집</a:t>
            </a:r>
            <a:endParaRPr lang="en-US" dirty="0"/>
          </a:p>
        </p:txBody>
      </p:sp>
      <p:sp>
        <p:nvSpPr>
          <p:cNvPr id="4" name="Date Placeholder 3"/>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1079601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Vertical Text Placeholder 2"/>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2484948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ko-KR" altLang="en-US"/>
              <a:t>마스터 제목 스타일 편집</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2779322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22857177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ko-KR" altLang="en-US"/>
              <a:t>마스터 제목 스타일 편집</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ko-KR" altLang="en-US"/>
              <a:t>마스터 텍스트 스타일을 편집하려면 클릭</a:t>
            </a:r>
          </a:p>
        </p:txBody>
      </p:sp>
      <p:sp>
        <p:nvSpPr>
          <p:cNvPr id="4" name="Date Placeholder 3"/>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11"/>
          </p:nvPr>
        </p:nvSpPr>
        <p:spPr/>
        <p:txBody>
          <a:bodyPr/>
          <a:lstStyle/>
          <a:p>
            <a:endParaRPr lang="ko-KR" altLang="en-US"/>
          </a:p>
        </p:txBody>
      </p:sp>
      <p:sp>
        <p:nvSpPr>
          <p:cNvPr id="6" name="Slide Number Placeholder 5"/>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8873724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Date Placeholder 4"/>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3742252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ko-KR" altLang="en-US"/>
              <a:t>마스터 제목 스타일 편집</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ko-KR" altLang="en-US"/>
              <a:t>마스터 텍스트 스타일을 편집하려면 클릭</a:t>
            </a:r>
          </a:p>
        </p:txBody>
      </p:sp>
      <p:sp>
        <p:nvSpPr>
          <p:cNvPr id="4" name="Content Placeholder 3"/>
          <p:cNvSpPr>
            <a:spLocks noGrp="1"/>
          </p:cNvSpPr>
          <p:nvPr>
            <p:ph sz="half" idx="2"/>
          </p:nvPr>
        </p:nvSpPr>
        <p:spPr>
          <a:xfrm>
            <a:off x="472381" y="3618442"/>
            <a:ext cx="2901255" cy="532218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ko-KR" altLang="en-US"/>
              <a:t>마스터 텍스트 스타일을 편집하려면 클릭</a:t>
            </a:r>
          </a:p>
        </p:txBody>
      </p:sp>
      <p:sp>
        <p:nvSpPr>
          <p:cNvPr id="6" name="Content Placeholder 5"/>
          <p:cNvSpPr>
            <a:spLocks noGrp="1"/>
          </p:cNvSpPr>
          <p:nvPr>
            <p:ph sz="quarter" idx="4"/>
          </p:nvPr>
        </p:nvSpPr>
        <p:spPr>
          <a:xfrm>
            <a:off x="3471863" y="3618442"/>
            <a:ext cx="2915543" cy="5322183"/>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7" name="Date Placeholder 6"/>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8" name="Footer Placeholder 7"/>
          <p:cNvSpPr>
            <a:spLocks noGrp="1"/>
          </p:cNvSpPr>
          <p:nvPr>
            <p:ph type="ftr" sz="quarter" idx="11"/>
          </p:nvPr>
        </p:nvSpPr>
        <p:spPr/>
        <p:txBody>
          <a:bodyPr/>
          <a:lstStyle/>
          <a:p>
            <a:endParaRPr lang="ko-KR" altLang="en-US"/>
          </a:p>
        </p:txBody>
      </p:sp>
      <p:sp>
        <p:nvSpPr>
          <p:cNvPr id="9" name="Slide Number Placeholder 8"/>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41829960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ko-KR" altLang="en-US"/>
              <a:t>마스터 제목 스타일 편집</a:t>
            </a:r>
            <a:endParaRPr lang="en-US" dirty="0"/>
          </a:p>
        </p:txBody>
      </p:sp>
      <p:sp>
        <p:nvSpPr>
          <p:cNvPr id="3" name="Date Placeholder 2"/>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4" name="Footer Placeholder 3"/>
          <p:cNvSpPr>
            <a:spLocks noGrp="1"/>
          </p:cNvSpPr>
          <p:nvPr>
            <p:ph type="ftr" sz="quarter" idx="11"/>
          </p:nvPr>
        </p:nvSpPr>
        <p:spPr/>
        <p:txBody>
          <a:bodyPr/>
          <a:lstStyle/>
          <a:p>
            <a:endParaRPr lang="ko-KR" altLang="en-US"/>
          </a:p>
        </p:txBody>
      </p:sp>
      <p:sp>
        <p:nvSpPr>
          <p:cNvPr id="5" name="Slide Number Placeholder 4"/>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35342574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3" name="Footer Placeholder 2"/>
          <p:cNvSpPr>
            <a:spLocks noGrp="1"/>
          </p:cNvSpPr>
          <p:nvPr>
            <p:ph type="ftr" sz="quarter" idx="11"/>
          </p:nvPr>
        </p:nvSpPr>
        <p:spPr/>
        <p:txBody>
          <a:bodyPr/>
          <a:lstStyle/>
          <a:p>
            <a:endParaRPr lang="ko-KR" altLang="en-US"/>
          </a:p>
        </p:txBody>
      </p:sp>
      <p:sp>
        <p:nvSpPr>
          <p:cNvPr id="4" name="Slide Number Placeholder 3"/>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326454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ko-KR" altLang="en-US"/>
              <a:t>마스터 제목 스타일 편집</a:t>
            </a:r>
            <a:endParaRPr lang="en-US" dirty="0"/>
          </a:p>
        </p:txBody>
      </p:sp>
      <p:sp>
        <p:nvSpPr>
          <p:cNvPr id="3" name="Content Placeholder 2"/>
          <p:cNvSpPr>
            <a:spLocks noGrp="1"/>
          </p:cNvSpPr>
          <p:nvPr>
            <p:ph idx="1"/>
          </p:nvPr>
        </p:nvSpPr>
        <p:spPr>
          <a:xfrm>
            <a:off x="2915543" y="1426283"/>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1639956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ko-KR" altLang="en-US"/>
              <a:t>마스터 제목 스타일 편집</a:t>
            </a:r>
            <a:endParaRPr lang="en-US" dirty="0"/>
          </a:p>
        </p:txBody>
      </p:sp>
      <p:sp>
        <p:nvSpPr>
          <p:cNvPr id="3" name="Picture Placeholder 2"/>
          <p:cNvSpPr>
            <a:spLocks noGrp="1" noChangeAspect="1"/>
          </p:cNvSpPr>
          <p:nvPr>
            <p:ph type="pic" idx="1"/>
          </p:nvPr>
        </p:nvSpPr>
        <p:spPr>
          <a:xfrm>
            <a:off x="2915543" y="1426283"/>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ko-KR" altLang="en-US"/>
              <a:t>그림을 추가하려면 아이콘을 클릭하십시오</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ko-KR" altLang="en-US"/>
              <a:t>마스터 텍스트 스타일을 편집하려면 클릭</a:t>
            </a:r>
          </a:p>
        </p:txBody>
      </p:sp>
      <p:sp>
        <p:nvSpPr>
          <p:cNvPr id="5" name="Date Placeholder 4"/>
          <p:cNvSpPr>
            <a:spLocks noGrp="1"/>
          </p:cNvSpPr>
          <p:nvPr>
            <p:ph type="dt" sz="half" idx="10"/>
          </p:nvPr>
        </p:nvSpPr>
        <p:spPr/>
        <p:txBody>
          <a:bodyPr/>
          <a:lstStyle/>
          <a:p>
            <a:fld id="{E3462BEF-6EAA-4EB9-8410-D0F9B124D734}" type="datetimeFigureOut">
              <a:rPr lang="ko-KR" altLang="en-US" smtClean="0"/>
              <a:t>2024-09-04</a:t>
            </a:fld>
            <a:endParaRPr lang="ko-KR" altLang="en-US"/>
          </a:p>
        </p:txBody>
      </p:sp>
      <p:sp>
        <p:nvSpPr>
          <p:cNvPr id="6" name="Footer Placeholder 5"/>
          <p:cNvSpPr>
            <a:spLocks noGrp="1"/>
          </p:cNvSpPr>
          <p:nvPr>
            <p:ph type="ftr" sz="quarter" idx="11"/>
          </p:nvPr>
        </p:nvSpPr>
        <p:spPr/>
        <p:txBody>
          <a:bodyPr/>
          <a:lstStyle/>
          <a:p>
            <a:endParaRPr lang="ko-KR" altLang="en-US"/>
          </a:p>
        </p:txBody>
      </p:sp>
      <p:sp>
        <p:nvSpPr>
          <p:cNvPr id="7" name="Slide Number Placeholder 6"/>
          <p:cNvSpPr>
            <a:spLocks noGrp="1"/>
          </p:cNvSpPr>
          <p:nvPr>
            <p:ph type="sldNum" sz="quarter" idx="12"/>
          </p:nvPr>
        </p:nvSpPr>
        <p:spPr/>
        <p:txBody>
          <a:body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2205133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ko-KR" altLang="en-US"/>
              <a:t>마스터 제목 스타일 편집</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endParaRPr lang="en-US" dirty="0"/>
          </a:p>
        </p:txBody>
      </p:sp>
      <p:sp>
        <p:nvSpPr>
          <p:cNvPr id="4" name="Date Placeholder 3"/>
          <p:cNvSpPr>
            <a:spLocks noGrp="1"/>
          </p:cNvSpPr>
          <p:nvPr>
            <p:ph type="dt" sz="half" idx="2"/>
          </p:nvPr>
        </p:nvSpPr>
        <p:spPr>
          <a:xfrm>
            <a:off x="471488" y="9181397"/>
            <a:ext cx="1543050" cy="527403"/>
          </a:xfrm>
          <a:prstGeom prst="rect">
            <a:avLst/>
          </a:prstGeom>
        </p:spPr>
        <p:txBody>
          <a:bodyPr vert="horz" lIns="91440" tIns="45720" rIns="91440" bIns="45720" rtlCol="0" anchor="ctr"/>
          <a:lstStyle>
            <a:lvl1pPr algn="l">
              <a:defRPr sz="900">
                <a:solidFill>
                  <a:schemeClr val="tx1">
                    <a:tint val="82000"/>
                  </a:schemeClr>
                </a:solidFill>
              </a:defRPr>
            </a:lvl1pPr>
          </a:lstStyle>
          <a:p>
            <a:fld id="{E3462BEF-6EAA-4EB9-8410-D0F9B124D734}" type="datetimeFigureOut">
              <a:rPr lang="ko-KR" altLang="en-US" smtClean="0"/>
              <a:t>2024-09-04</a:t>
            </a:fld>
            <a:endParaRPr lang="ko-KR" altLang="en-US"/>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ko-KR" altLang="en-US"/>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82000"/>
                  </a:schemeClr>
                </a:solidFill>
              </a:defRPr>
            </a:lvl1pPr>
          </a:lstStyle>
          <a:p>
            <a:fld id="{AD1FF773-7B95-457B-B236-FB1D8BD7EF8B}" type="slidenum">
              <a:rPr lang="ko-KR" altLang="en-US" smtClean="0"/>
              <a:t>‹#›</a:t>
            </a:fld>
            <a:endParaRPr lang="ko-KR" altLang="en-US"/>
          </a:p>
        </p:txBody>
      </p:sp>
    </p:spTree>
    <p:extLst>
      <p:ext uri="{BB962C8B-B14F-4D97-AF65-F5344CB8AC3E}">
        <p14:creationId xmlns:p14="http://schemas.microsoft.com/office/powerpoint/2010/main" val="21576382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1"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1"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1"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1"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1"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1" hangingPunct="1">
        <a:defRPr sz="1350" kern="1200">
          <a:solidFill>
            <a:schemeClr val="tx1"/>
          </a:solidFill>
          <a:latin typeface="+mn-lt"/>
          <a:ea typeface="+mn-ea"/>
          <a:cs typeface="+mn-cs"/>
        </a:defRPr>
      </a:lvl1pPr>
      <a:lvl2pPr marL="342900" algn="l" defTabSz="685800" rtl="0" eaLnBrk="1" latinLnBrk="1" hangingPunct="1">
        <a:defRPr sz="1350" kern="1200">
          <a:solidFill>
            <a:schemeClr val="tx1"/>
          </a:solidFill>
          <a:latin typeface="+mn-lt"/>
          <a:ea typeface="+mn-ea"/>
          <a:cs typeface="+mn-cs"/>
        </a:defRPr>
      </a:lvl2pPr>
      <a:lvl3pPr marL="685800" algn="l" defTabSz="685800" rtl="0" eaLnBrk="1" latinLnBrk="1" hangingPunct="1">
        <a:defRPr sz="1350" kern="1200">
          <a:solidFill>
            <a:schemeClr val="tx1"/>
          </a:solidFill>
          <a:latin typeface="+mn-lt"/>
          <a:ea typeface="+mn-ea"/>
          <a:cs typeface="+mn-cs"/>
        </a:defRPr>
      </a:lvl3pPr>
      <a:lvl4pPr marL="1028700" algn="l" defTabSz="685800" rtl="0" eaLnBrk="1" latinLnBrk="1" hangingPunct="1">
        <a:defRPr sz="1350" kern="1200">
          <a:solidFill>
            <a:schemeClr val="tx1"/>
          </a:solidFill>
          <a:latin typeface="+mn-lt"/>
          <a:ea typeface="+mn-ea"/>
          <a:cs typeface="+mn-cs"/>
        </a:defRPr>
      </a:lvl4pPr>
      <a:lvl5pPr marL="1371600" algn="l" defTabSz="685800" rtl="0" eaLnBrk="1" latinLnBrk="1" hangingPunct="1">
        <a:defRPr sz="1350" kern="1200">
          <a:solidFill>
            <a:schemeClr val="tx1"/>
          </a:solidFill>
          <a:latin typeface="+mn-lt"/>
          <a:ea typeface="+mn-ea"/>
          <a:cs typeface="+mn-cs"/>
        </a:defRPr>
      </a:lvl5pPr>
      <a:lvl6pPr marL="1714500" algn="l" defTabSz="685800" rtl="0" eaLnBrk="1" latinLnBrk="1" hangingPunct="1">
        <a:defRPr sz="1350" kern="1200">
          <a:solidFill>
            <a:schemeClr val="tx1"/>
          </a:solidFill>
          <a:latin typeface="+mn-lt"/>
          <a:ea typeface="+mn-ea"/>
          <a:cs typeface="+mn-cs"/>
        </a:defRPr>
      </a:lvl6pPr>
      <a:lvl7pPr marL="2057400" algn="l" defTabSz="685800" rtl="0" eaLnBrk="1" latinLnBrk="1" hangingPunct="1">
        <a:defRPr sz="1350" kern="1200">
          <a:solidFill>
            <a:schemeClr val="tx1"/>
          </a:solidFill>
          <a:latin typeface="+mn-lt"/>
          <a:ea typeface="+mn-ea"/>
          <a:cs typeface="+mn-cs"/>
        </a:defRPr>
      </a:lvl7pPr>
      <a:lvl8pPr marL="2400300" algn="l" defTabSz="685800" rtl="0" eaLnBrk="1" latinLnBrk="1" hangingPunct="1">
        <a:defRPr sz="1350" kern="1200">
          <a:solidFill>
            <a:schemeClr val="tx1"/>
          </a:solidFill>
          <a:latin typeface="+mn-lt"/>
          <a:ea typeface="+mn-ea"/>
          <a:cs typeface="+mn-cs"/>
        </a:defRPr>
      </a:lvl8pPr>
      <a:lvl9pPr marL="2743200" algn="l" defTabSz="685800" rtl="0" eaLnBrk="1" latinLnBrk="1"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7" name="TextBox 6">
            <a:extLst>
              <a:ext uri="{FF2B5EF4-FFF2-40B4-BE49-F238E27FC236}">
                <a16:creationId xmlns:a16="http://schemas.microsoft.com/office/drawing/2014/main" id="{78FD7DF3-3389-8303-D951-870BF4205A11}"/>
              </a:ext>
            </a:extLst>
          </p:cNvPr>
          <p:cNvSpPr txBox="1"/>
          <p:nvPr/>
        </p:nvSpPr>
        <p:spPr>
          <a:xfrm>
            <a:off x="-4694859" y="3156181"/>
            <a:ext cx="3431262" cy="369332"/>
          </a:xfrm>
          <a:prstGeom prst="rect">
            <a:avLst/>
          </a:prstGeom>
          <a:noFill/>
        </p:spPr>
        <p:txBody>
          <a:bodyPr wrap="square">
            <a:spAutoFit/>
          </a:bodyPr>
          <a:lstStyle/>
          <a:p>
            <a:r>
              <a:rPr lang="ko-KR" altLang="en-US"/>
              <a:t>한국</a:t>
            </a:r>
            <a:endParaRPr lang="ko-KR" altLang="en-US" dirty="0"/>
          </a:p>
        </p:txBody>
      </p:sp>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ko-KR" sz="4400" dirty="0">
                <a:solidFill>
                  <a:schemeClr val="tx1"/>
                </a:solidFill>
                <a:latin typeface="Noto Sans KR ExtraBold" panose="020B0200000000000000" pitchFamily="50" charset="-127"/>
                <a:ea typeface="Noto Sans KR ExtraBold" panose="020B0200000000000000" pitchFamily="50" charset="-127"/>
              </a:rPr>
              <a:t>‘</a:t>
            </a:r>
            <a:r>
              <a:rPr lang="ko-KR" altLang="en-US" sz="4400" dirty="0">
                <a:solidFill>
                  <a:schemeClr val="tx1"/>
                </a:solidFill>
                <a:latin typeface="Noto Sans KR ExtraBold" panose="020B0200000000000000" pitchFamily="50" charset="-127"/>
                <a:ea typeface="Noto Sans KR ExtraBold" panose="020B0200000000000000" pitchFamily="50" charset="-127"/>
              </a:rPr>
              <a:t>호텔 </a:t>
            </a:r>
            <a:r>
              <a:rPr lang="ko-KR" altLang="en-US" sz="4400" dirty="0" err="1">
                <a:solidFill>
                  <a:schemeClr val="tx1"/>
                </a:solidFill>
                <a:latin typeface="Noto Sans KR ExtraBold" panose="020B0200000000000000" pitchFamily="50" charset="-127"/>
                <a:ea typeface="Noto Sans KR ExtraBold" panose="020B0200000000000000" pitchFamily="50" charset="-127"/>
              </a:rPr>
              <a:t>와즈마</a:t>
            </a:r>
            <a:r>
              <a:rPr lang="en-US" altLang="ko-KR" sz="4400" dirty="0">
                <a:solidFill>
                  <a:schemeClr val="tx1"/>
                </a:solidFill>
                <a:latin typeface="Noto Sans KR ExtraBold" panose="020B0200000000000000" pitchFamily="50" charset="-127"/>
                <a:ea typeface="Noto Sans KR ExtraBold" panose="020B0200000000000000" pitchFamily="50" charset="-127"/>
              </a:rPr>
              <a:t>’</a:t>
            </a:r>
          </a:p>
          <a:p>
            <a:pPr algn="ctr"/>
            <a:r>
              <a:rPr lang="ko-KR" altLang="en-US" sz="4400" dirty="0">
                <a:solidFill>
                  <a:schemeClr val="tx1"/>
                </a:solidFill>
                <a:latin typeface="Noto Sans KR ExtraBold" panose="020B0200000000000000" pitchFamily="50" charset="-127"/>
                <a:ea typeface="Noto Sans KR ExtraBold" panose="020B0200000000000000" pitchFamily="50" charset="-127"/>
              </a:rPr>
              <a:t>야간 리셉션 직원 실종사건</a:t>
            </a: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1986</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년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8</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월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7</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일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호텔 </a:t>
            </a:r>
            <a:r>
              <a:rPr lang="ko-KR" altLang="en-US" sz="1600" dirty="0" err="1">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와즈마</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로 올라가는 산책길이 망가졌다는 신고가 들어왔다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신고를 받은 경찰이 산책길을 찾아갔을 땐 산책길 주변 나무가 전부 </a:t>
            </a:r>
            <a:r>
              <a:rPr lang="ko-KR" altLang="en-US" sz="1600" dirty="0" err="1">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부러져있고</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 산책길 바닥이 다 헤집어져 있는 상황이었다고 한다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경찰은 산속 들짐승의 짓이라고 판단하고 수색에 나섰으나 아직은 새로 밝혀진 내용이 없다고 합니다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endPar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호텔 </a:t>
            </a:r>
            <a:r>
              <a:rPr lang="ko-KR" altLang="en-US" sz="1600" dirty="0" err="1">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와즈마</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야간 리셉션 근무를 하던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씨가 실종돼 경찰 등이 수색에 나섰습니다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p>
          <a:p>
            <a:endPar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endParaRPr>
          </a:p>
          <a:p>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경찰에 따르면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8</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월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7</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일경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씨가 근무 도중 호텔 밖을 나선 모습을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CCTV</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로 파악하였고 경찰과 소방 당국 등이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씨의 마지막 행적이 확인된 </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호텔 </a:t>
            </a:r>
            <a:r>
              <a:rPr lang="ko-KR" altLang="en-US" sz="1600" dirty="0" err="1">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와즈마</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 </a:t>
            </a:r>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산책길 일대를 수색하고 있습니다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p>
          <a:p>
            <a:endPar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endParaRPr>
          </a:p>
          <a:p>
            <a:r>
              <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같은 날 산책길이 훼손되는 사건이 발생하여 각 당국은 수사에 난항을 겪고 있다고 밝혔습니다</a:t>
            </a:r>
            <a:r>
              <a:rPr lang="en-US" altLang="ko-KR"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rPr>
              <a:t>.</a:t>
            </a:r>
            <a:endParaRPr lang="ko-KR" altLang="en-US" sz="1600" dirty="0">
              <a:solidFill>
                <a:schemeClr val="tx1"/>
              </a:solidFill>
              <a:latin typeface="Pretendard Variable ExtraLight" panose="02000003000000020004" pitchFamily="2" charset="-127"/>
              <a:ea typeface="Pretendard Variable ExtraLight" panose="02000003000000020004" pitchFamily="2" charset="-127"/>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Tree>
    <p:extLst>
      <p:ext uri="{BB962C8B-B14F-4D97-AF65-F5344CB8AC3E}">
        <p14:creationId xmlns:p14="http://schemas.microsoft.com/office/powerpoint/2010/main" val="41383931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4400" dirty="0">
                <a:solidFill>
                  <a:schemeClr val="tx1"/>
                </a:solidFill>
                <a:latin typeface="+mn-ea"/>
              </a:rPr>
              <a:t>酒店瓦兹马夜间接待员失踪事件</a:t>
            </a:r>
            <a:endParaRPr lang="ko-KR" altLang="en-US" sz="4400" dirty="0">
              <a:solidFill>
                <a:schemeClr val="tx1"/>
              </a:solidFill>
              <a:latin typeface="+mn-ea"/>
            </a:endParaRP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CN" sz="1600" dirty="0">
                <a:solidFill>
                  <a:schemeClr val="tx1"/>
                </a:solidFill>
                <a:latin typeface="+mn-ea"/>
                <a:cs typeface="Pretendard Variable ExtraLight" panose="02000003000000020004" pitchFamily="2" charset="-127"/>
              </a:rPr>
              <a:t>1986</a:t>
            </a:r>
            <a:r>
              <a:rPr lang="zh-CN" altLang="en-US" sz="1600" dirty="0">
                <a:solidFill>
                  <a:schemeClr val="tx1"/>
                </a:solidFill>
                <a:latin typeface="+mn-ea"/>
                <a:cs typeface="Pretendard Variable ExtraLight" panose="02000003000000020004" pitchFamily="2" charset="-127"/>
              </a:rPr>
              <a:t>年</a:t>
            </a:r>
            <a:r>
              <a:rPr lang="en-US" altLang="zh-CN" sz="1600" dirty="0">
                <a:solidFill>
                  <a:schemeClr val="tx1"/>
                </a:solidFill>
                <a:latin typeface="+mn-ea"/>
                <a:cs typeface="Pretendard Variable ExtraLight" panose="02000003000000020004" pitchFamily="2" charset="-127"/>
              </a:rPr>
              <a:t>8</a:t>
            </a:r>
            <a:r>
              <a:rPr lang="zh-CN" altLang="en-US" sz="1600" dirty="0">
                <a:solidFill>
                  <a:schemeClr val="tx1"/>
                </a:solidFill>
                <a:latin typeface="+mn-ea"/>
                <a:cs typeface="Pretendard Variable ExtraLight" panose="02000003000000020004" pitchFamily="2" charset="-127"/>
              </a:rPr>
              <a:t>月</a:t>
            </a:r>
            <a:r>
              <a:rPr lang="en-US" altLang="zh-CN" sz="1600" dirty="0">
                <a:solidFill>
                  <a:schemeClr val="tx1"/>
                </a:solidFill>
                <a:latin typeface="+mn-ea"/>
                <a:cs typeface="Pretendard Variable ExtraLight" panose="02000003000000020004" pitchFamily="2" charset="-127"/>
              </a:rPr>
              <a:t>7</a:t>
            </a:r>
            <a:r>
              <a:rPr lang="zh-CN" altLang="en-US" sz="1600" dirty="0">
                <a:solidFill>
                  <a:schemeClr val="tx1"/>
                </a:solidFill>
                <a:latin typeface="+mn-ea"/>
                <a:cs typeface="Pretendard Variable ExtraLight" panose="02000003000000020004" pitchFamily="2" charset="-127"/>
              </a:rPr>
              <a:t>日，接到有人报告通往“酒店瓦兹马”的散步小道受损。警方到达现场后，确认小道周围的树木被折断，地面严重受损。警方判断这是山中野兽所为，随即展开搜索，但至今尚未发现新线索。</a:t>
            </a:r>
            <a:endParaRPr lang="ko-KR" altLang="en-US" sz="1600" dirty="0">
              <a:solidFill>
                <a:schemeClr val="tx1"/>
              </a:solidFill>
              <a:latin typeface="+mn-ea"/>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zh-CN" altLang="en-US" sz="1600" dirty="0">
                <a:solidFill>
                  <a:schemeClr val="tx1"/>
                </a:solidFill>
                <a:latin typeface="+mn-ea"/>
                <a:cs typeface="Pretendard Variable ExtraLight" panose="02000003000000020004" pitchFamily="2" charset="-127"/>
              </a:rPr>
              <a:t>与此同时，在“酒店瓦兹马”夜间值班的接待员</a:t>
            </a:r>
            <a:r>
              <a:rPr lang="en-US" altLang="zh-CN" sz="1600" dirty="0">
                <a:solidFill>
                  <a:schemeClr val="tx1"/>
                </a:solidFill>
                <a:latin typeface="+mn-ea"/>
                <a:cs typeface="Pretendard Variable ExtraLight" panose="02000003000000020004" pitchFamily="2" charset="-127"/>
              </a:rPr>
              <a:t>A</a:t>
            </a:r>
            <a:r>
              <a:rPr lang="zh-CN" altLang="en-US" sz="1600" dirty="0">
                <a:solidFill>
                  <a:schemeClr val="tx1"/>
                </a:solidFill>
                <a:latin typeface="+mn-ea"/>
                <a:cs typeface="Pretendard Variable ExtraLight" panose="02000003000000020004" pitchFamily="2" charset="-127"/>
              </a:rPr>
              <a:t>先生失踪，警方和消防部门已经展开搜救。根据警方调查，</a:t>
            </a:r>
            <a:r>
              <a:rPr lang="en-US" altLang="zh-CN" sz="1600" dirty="0">
                <a:solidFill>
                  <a:schemeClr val="tx1"/>
                </a:solidFill>
                <a:latin typeface="+mn-ea"/>
                <a:cs typeface="Pretendard Variable ExtraLight" panose="02000003000000020004" pitchFamily="2" charset="-127"/>
              </a:rPr>
              <a:t>8</a:t>
            </a:r>
            <a:r>
              <a:rPr lang="zh-CN" altLang="en-US" sz="1600" dirty="0">
                <a:solidFill>
                  <a:schemeClr val="tx1"/>
                </a:solidFill>
                <a:latin typeface="+mn-ea"/>
                <a:cs typeface="Pretendard Variable ExtraLight" panose="02000003000000020004" pitchFamily="2" charset="-127"/>
              </a:rPr>
              <a:t>月</a:t>
            </a:r>
            <a:r>
              <a:rPr lang="en-US" altLang="zh-CN" sz="1600" dirty="0">
                <a:solidFill>
                  <a:schemeClr val="tx1"/>
                </a:solidFill>
                <a:latin typeface="+mn-ea"/>
                <a:cs typeface="Pretendard Variable ExtraLight" panose="02000003000000020004" pitchFamily="2" charset="-127"/>
              </a:rPr>
              <a:t>7</a:t>
            </a:r>
            <a:r>
              <a:rPr lang="zh-CN" altLang="en-US" sz="1600" dirty="0">
                <a:solidFill>
                  <a:schemeClr val="tx1"/>
                </a:solidFill>
                <a:latin typeface="+mn-ea"/>
                <a:cs typeface="Pretendard Variable ExtraLight" panose="02000003000000020004" pitchFamily="2" charset="-127"/>
              </a:rPr>
              <a:t>日，</a:t>
            </a:r>
            <a:r>
              <a:rPr lang="en-US" altLang="zh-CN" sz="1600" dirty="0">
                <a:solidFill>
                  <a:schemeClr val="tx1"/>
                </a:solidFill>
                <a:latin typeface="+mn-ea"/>
                <a:cs typeface="Pretendard Variable ExtraLight" panose="02000003000000020004" pitchFamily="2" charset="-127"/>
              </a:rPr>
              <a:t>A</a:t>
            </a:r>
            <a:r>
              <a:rPr lang="zh-CN" altLang="en-US" sz="1600" dirty="0">
                <a:solidFill>
                  <a:schemeClr val="tx1"/>
                </a:solidFill>
                <a:latin typeface="+mn-ea"/>
                <a:cs typeface="Pretendard Variable ExtraLight" panose="02000003000000020004" pitchFamily="2" charset="-127"/>
              </a:rPr>
              <a:t>先生在值班期间被</a:t>
            </a:r>
            <a:r>
              <a:rPr lang="en-US" altLang="zh-CN" sz="1600" dirty="0">
                <a:solidFill>
                  <a:schemeClr val="tx1"/>
                </a:solidFill>
                <a:latin typeface="+mn-ea"/>
                <a:cs typeface="Pretendard Variable ExtraLight" panose="02000003000000020004" pitchFamily="2" charset="-127"/>
              </a:rPr>
              <a:t>CCTV</a:t>
            </a:r>
            <a:r>
              <a:rPr lang="zh-CN" altLang="en-US" sz="1600" dirty="0">
                <a:solidFill>
                  <a:schemeClr val="tx1"/>
                </a:solidFill>
                <a:latin typeface="+mn-ea"/>
                <a:cs typeface="Pretendard Variable ExtraLight" panose="02000003000000020004" pitchFamily="2" charset="-127"/>
              </a:rPr>
              <a:t>拍到走出酒店，之后他的最后踪迹在“酒店瓦兹马”散步小道附近被确认。</a:t>
            </a:r>
            <a:endParaRPr lang="en-US" altLang="zh-CN" sz="1600" dirty="0">
              <a:solidFill>
                <a:schemeClr val="tx1"/>
              </a:solidFill>
              <a:latin typeface="+mn-ea"/>
              <a:cs typeface="Pretendard Variable ExtraLight" panose="02000003000000020004" pitchFamily="2" charset="-127"/>
            </a:endParaRPr>
          </a:p>
          <a:p>
            <a:endParaRPr lang="en-US" altLang="zh-CN" sz="1600" dirty="0">
              <a:solidFill>
                <a:schemeClr val="tx1"/>
              </a:solidFill>
              <a:latin typeface="+mn-ea"/>
              <a:cs typeface="Pretendard Variable ExtraLight" panose="02000003000000020004" pitchFamily="2" charset="-127"/>
            </a:endParaRPr>
          </a:p>
          <a:p>
            <a:r>
              <a:rPr lang="zh-CN" altLang="en-US" sz="1600" dirty="0">
                <a:solidFill>
                  <a:schemeClr val="tx1"/>
                </a:solidFill>
                <a:latin typeface="+mn-ea"/>
                <a:cs typeface="Pretendard Variable ExtraLight" panose="02000003000000020004" pitchFamily="2" charset="-127"/>
              </a:rPr>
              <a:t>由于当天发生的小道损毁事件，调查遇到了困难。</a:t>
            </a:r>
            <a:endParaRPr lang="ko-KR" altLang="en-US" sz="1600" dirty="0">
              <a:solidFill>
                <a:schemeClr val="tx1"/>
              </a:solidFill>
              <a:latin typeface="+mn-ea"/>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
        <p:nvSpPr>
          <p:cNvPr id="3" name="TextBox 2">
            <a:extLst>
              <a:ext uri="{FF2B5EF4-FFF2-40B4-BE49-F238E27FC236}">
                <a16:creationId xmlns:a16="http://schemas.microsoft.com/office/drawing/2014/main" id="{DD53E9B1-5787-4D65-8EF4-0F1966531D71}"/>
              </a:ext>
            </a:extLst>
          </p:cNvPr>
          <p:cNvSpPr txBox="1"/>
          <p:nvPr/>
        </p:nvSpPr>
        <p:spPr>
          <a:xfrm>
            <a:off x="-4694859" y="3156181"/>
            <a:ext cx="3431262" cy="369332"/>
          </a:xfrm>
          <a:prstGeom prst="rect">
            <a:avLst/>
          </a:prstGeom>
          <a:noFill/>
        </p:spPr>
        <p:txBody>
          <a:bodyPr wrap="square">
            <a:spAutoFit/>
          </a:bodyPr>
          <a:lstStyle/>
          <a:p>
            <a:r>
              <a:rPr lang="ko-KR" altLang="en-US" dirty="0" err="1"/>
              <a:t>간체</a:t>
            </a:r>
            <a:endParaRPr lang="ko-KR" altLang="en-US" dirty="0"/>
          </a:p>
        </p:txBody>
      </p:sp>
    </p:spTree>
    <p:extLst>
      <p:ext uri="{BB962C8B-B14F-4D97-AF65-F5344CB8AC3E}">
        <p14:creationId xmlns:p14="http://schemas.microsoft.com/office/powerpoint/2010/main" val="35030596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TW" altLang="en-US" sz="4400" dirty="0">
                <a:solidFill>
                  <a:schemeClr val="tx1"/>
                </a:solidFill>
                <a:latin typeface="+mn-ea"/>
              </a:rPr>
              <a:t>酒店瓦茲馬夜間接待員失蹤事件</a:t>
            </a:r>
            <a:endParaRPr lang="ko-KR" altLang="en-US" sz="4400" dirty="0">
              <a:solidFill>
                <a:schemeClr val="tx1"/>
              </a:solidFill>
              <a:latin typeface="+mn-ea"/>
            </a:endParaRP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TW" sz="1600" dirty="0">
                <a:solidFill>
                  <a:schemeClr val="tx1"/>
                </a:solidFill>
                <a:latin typeface="+mn-ea"/>
                <a:cs typeface="Pretendard Variable ExtraLight" panose="02000003000000020004" pitchFamily="2" charset="-127"/>
              </a:rPr>
              <a:t>1986</a:t>
            </a:r>
            <a:r>
              <a:rPr lang="zh-TW" altLang="en-US" sz="1600" dirty="0">
                <a:solidFill>
                  <a:schemeClr val="tx1"/>
                </a:solidFill>
                <a:latin typeface="+mn-ea"/>
                <a:cs typeface="Pretendard Variable ExtraLight" panose="02000003000000020004" pitchFamily="2" charset="-127"/>
              </a:rPr>
              <a:t>年</a:t>
            </a:r>
            <a:r>
              <a:rPr lang="en-US" altLang="zh-TW" sz="1600" dirty="0">
                <a:solidFill>
                  <a:schemeClr val="tx1"/>
                </a:solidFill>
                <a:latin typeface="+mn-ea"/>
                <a:cs typeface="Pretendard Variable ExtraLight" panose="02000003000000020004" pitchFamily="2" charset="-127"/>
              </a:rPr>
              <a:t>8</a:t>
            </a:r>
            <a:r>
              <a:rPr lang="zh-TW" altLang="en-US" sz="1600" dirty="0">
                <a:solidFill>
                  <a:schemeClr val="tx1"/>
                </a:solidFill>
                <a:latin typeface="+mn-ea"/>
                <a:cs typeface="Pretendard Variable ExtraLight" panose="02000003000000020004" pitchFamily="2" charset="-127"/>
              </a:rPr>
              <a:t>月</a:t>
            </a:r>
            <a:r>
              <a:rPr lang="en-US" altLang="zh-TW" sz="1600" dirty="0">
                <a:solidFill>
                  <a:schemeClr val="tx1"/>
                </a:solidFill>
                <a:latin typeface="+mn-ea"/>
                <a:cs typeface="Pretendard Variable ExtraLight" panose="02000003000000020004" pitchFamily="2" charset="-127"/>
              </a:rPr>
              <a:t>7</a:t>
            </a:r>
            <a:r>
              <a:rPr lang="zh-TW" altLang="en-US" sz="1600" dirty="0">
                <a:solidFill>
                  <a:schemeClr val="tx1"/>
                </a:solidFill>
                <a:latin typeface="+mn-ea"/>
                <a:cs typeface="Pretendard Variable ExtraLight" panose="02000003000000020004" pitchFamily="2" charset="-127"/>
              </a:rPr>
              <a:t>日，接到有人報告通往“酒店瓦茲馬”的散步小道受損。警方到達現場後，確認小道周圍的樹木被折斷，地面嚴重受損。警方判斷這是山中野獸所為，隨即展開搜索，但至今尚未發現新線索。</a:t>
            </a:r>
            <a:endParaRPr lang="ko-KR" altLang="en-US" sz="1600" dirty="0">
              <a:solidFill>
                <a:schemeClr val="tx1"/>
              </a:solidFill>
              <a:latin typeface="+mn-ea"/>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zh-TW" altLang="en-US" sz="1600" dirty="0">
                <a:solidFill>
                  <a:schemeClr val="tx1"/>
                </a:solidFill>
                <a:latin typeface="+mn-ea"/>
                <a:cs typeface="Pretendard Variable ExtraLight" panose="02000003000000020004" pitchFamily="2" charset="-127"/>
              </a:rPr>
              <a:t>與此同時，在“酒店瓦茲馬”夜間值班的接待員</a:t>
            </a:r>
            <a:r>
              <a:rPr lang="en-US" altLang="zh-TW" sz="1600" dirty="0">
                <a:solidFill>
                  <a:schemeClr val="tx1"/>
                </a:solidFill>
                <a:latin typeface="+mn-ea"/>
                <a:cs typeface="Pretendard Variable ExtraLight" panose="02000003000000020004" pitchFamily="2" charset="-127"/>
              </a:rPr>
              <a:t>A</a:t>
            </a:r>
            <a:r>
              <a:rPr lang="zh-TW" altLang="en-US" sz="1600" dirty="0">
                <a:solidFill>
                  <a:schemeClr val="tx1"/>
                </a:solidFill>
                <a:latin typeface="+mn-ea"/>
                <a:cs typeface="Pretendard Variable ExtraLight" panose="02000003000000020004" pitchFamily="2" charset="-127"/>
              </a:rPr>
              <a:t>先生失蹤，警方和消防部門已經展開搜救。根據警方調查，</a:t>
            </a:r>
            <a:r>
              <a:rPr lang="en-US" altLang="zh-TW" sz="1600" dirty="0">
                <a:solidFill>
                  <a:schemeClr val="tx1"/>
                </a:solidFill>
                <a:latin typeface="+mn-ea"/>
                <a:cs typeface="Pretendard Variable ExtraLight" panose="02000003000000020004" pitchFamily="2" charset="-127"/>
              </a:rPr>
              <a:t>8</a:t>
            </a:r>
            <a:r>
              <a:rPr lang="zh-TW" altLang="en-US" sz="1600" dirty="0">
                <a:solidFill>
                  <a:schemeClr val="tx1"/>
                </a:solidFill>
                <a:latin typeface="+mn-ea"/>
                <a:cs typeface="Pretendard Variable ExtraLight" panose="02000003000000020004" pitchFamily="2" charset="-127"/>
              </a:rPr>
              <a:t>月</a:t>
            </a:r>
            <a:r>
              <a:rPr lang="en-US" altLang="zh-TW" sz="1600" dirty="0">
                <a:solidFill>
                  <a:schemeClr val="tx1"/>
                </a:solidFill>
                <a:latin typeface="+mn-ea"/>
                <a:cs typeface="Pretendard Variable ExtraLight" panose="02000003000000020004" pitchFamily="2" charset="-127"/>
              </a:rPr>
              <a:t>7</a:t>
            </a:r>
            <a:r>
              <a:rPr lang="zh-TW" altLang="en-US" sz="1600" dirty="0">
                <a:solidFill>
                  <a:schemeClr val="tx1"/>
                </a:solidFill>
                <a:latin typeface="+mn-ea"/>
                <a:cs typeface="Pretendard Variable ExtraLight" panose="02000003000000020004" pitchFamily="2" charset="-127"/>
              </a:rPr>
              <a:t>日，</a:t>
            </a:r>
            <a:r>
              <a:rPr lang="en-US" altLang="zh-TW" sz="1600" dirty="0">
                <a:solidFill>
                  <a:schemeClr val="tx1"/>
                </a:solidFill>
                <a:latin typeface="+mn-ea"/>
                <a:cs typeface="Pretendard Variable ExtraLight" panose="02000003000000020004" pitchFamily="2" charset="-127"/>
              </a:rPr>
              <a:t>A</a:t>
            </a:r>
            <a:r>
              <a:rPr lang="zh-TW" altLang="en-US" sz="1600" dirty="0">
                <a:solidFill>
                  <a:schemeClr val="tx1"/>
                </a:solidFill>
                <a:latin typeface="+mn-ea"/>
                <a:cs typeface="Pretendard Variable ExtraLight" panose="02000003000000020004" pitchFamily="2" charset="-127"/>
              </a:rPr>
              <a:t>先生在值班期間被</a:t>
            </a:r>
            <a:r>
              <a:rPr lang="en-US" altLang="zh-TW" sz="1600" dirty="0">
                <a:solidFill>
                  <a:schemeClr val="tx1"/>
                </a:solidFill>
                <a:latin typeface="+mn-ea"/>
                <a:cs typeface="Pretendard Variable ExtraLight" panose="02000003000000020004" pitchFamily="2" charset="-127"/>
              </a:rPr>
              <a:t>CCTV</a:t>
            </a:r>
            <a:r>
              <a:rPr lang="zh-TW" altLang="en-US" sz="1600" dirty="0">
                <a:solidFill>
                  <a:schemeClr val="tx1"/>
                </a:solidFill>
                <a:latin typeface="+mn-ea"/>
                <a:cs typeface="Pretendard Variable ExtraLight" panose="02000003000000020004" pitchFamily="2" charset="-127"/>
              </a:rPr>
              <a:t>拍到走出酒店，之後他的最後蹤跡在“酒店瓦茲馬”散步小道附近被確認。</a:t>
            </a:r>
            <a:endParaRPr lang="en-US" altLang="zh-TW" sz="1600" dirty="0">
              <a:solidFill>
                <a:schemeClr val="tx1"/>
              </a:solidFill>
              <a:latin typeface="+mn-ea"/>
              <a:cs typeface="Pretendard Variable ExtraLight" panose="02000003000000020004" pitchFamily="2" charset="-127"/>
            </a:endParaRPr>
          </a:p>
          <a:p>
            <a:endParaRPr lang="en-US" altLang="ko-KR" sz="1600" dirty="0">
              <a:solidFill>
                <a:schemeClr val="tx1"/>
              </a:solidFill>
              <a:latin typeface="+mn-ea"/>
              <a:cs typeface="Pretendard Variable ExtraLight" panose="02000003000000020004" pitchFamily="2" charset="-127"/>
            </a:endParaRPr>
          </a:p>
          <a:p>
            <a:r>
              <a:rPr lang="zh-TW" altLang="en-US" sz="1600" dirty="0">
                <a:solidFill>
                  <a:schemeClr val="tx1"/>
                </a:solidFill>
                <a:latin typeface="+mn-ea"/>
                <a:cs typeface="Pretendard Variable ExtraLight" panose="02000003000000020004" pitchFamily="2" charset="-127"/>
              </a:rPr>
              <a:t>由於當天發生的小道損毀事件，調查遇到了困難</a:t>
            </a:r>
            <a:endParaRPr lang="ko-KR" altLang="en-US" sz="1600" dirty="0">
              <a:solidFill>
                <a:schemeClr val="tx1"/>
              </a:solidFill>
              <a:latin typeface="+mn-ea"/>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
        <p:nvSpPr>
          <p:cNvPr id="2" name="TextBox 1">
            <a:extLst>
              <a:ext uri="{FF2B5EF4-FFF2-40B4-BE49-F238E27FC236}">
                <a16:creationId xmlns:a16="http://schemas.microsoft.com/office/drawing/2014/main" id="{701880B2-16CE-3581-C922-29E019C316E7}"/>
              </a:ext>
            </a:extLst>
          </p:cNvPr>
          <p:cNvSpPr txBox="1"/>
          <p:nvPr/>
        </p:nvSpPr>
        <p:spPr>
          <a:xfrm>
            <a:off x="-4694859" y="3156181"/>
            <a:ext cx="3431262" cy="369332"/>
          </a:xfrm>
          <a:prstGeom prst="rect">
            <a:avLst/>
          </a:prstGeom>
          <a:noFill/>
        </p:spPr>
        <p:txBody>
          <a:bodyPr wrap="square">
            <a:spAutoFit/>
          </a:bodyPr>
          <a:lstStyle/>
          <a:p>
            <a:r>
              <a:rPr lang="ko-KR" altLang="en-US" dirty="0" err="1"/>
              <a:t>번체</a:t>
            </a:r>
            <a:endParaRPr lang="ko-KR" altLang="en-US" dirty="0"/>
          </a:p>
        </p:txBody>
      </p:sp>
    </p:spTree>
    <p:extLst>
      <p:ext uri="{BB962C8B-B14F-4D97-AF65-F5344CB8AC3E}">
        <p14:creationId xmlns:p14="http://schemas.microsoft.com/office/powerpoint/2010/main" val="1187745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4400" dirty="0">
                <a:solidFill>
                  <a:schemeClr val="tx1"/>
                </a:solidFill>
                <a:latin typeface="+mn-ea"/>
              </a:rPr>
              <a:t>ホテルワズマ夜間受付係失踪事件</a:t>
            </a:r>
            <a:endParaRPr lang="ko-KR" altLang="en-US" sz="4400" dirty="0">
              <a:solidFill>
                <a:schemeClr val="tx1"/>
              </a:solidFill>
              <a:latin typeface="+mn-ea"/>
            </a:endParaRP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ja-JP" sz="1600" dirty="0">
                <a:solidFill>
                  <a:schemeClr val="tx1"/>
                </a:solidFill>
                <a:latin typeface="+mn-ea"/>
                <a:cs typeface="Pretendard Variable ExtraLight" panose="02000003000000020004" pitchFamily="2" charset="-127"/>
              </a:rPr>
              <a:t>1986</a:t>
            </a:r>
            <a:r>
              <a:rPr lang="ja-JP" altLang="en-US" sz="1600" dirty="0">
                <a:solidFill>
                  <a:schemeClr val="tx1"/>
                </a:solidFill>
                <a:latin typeface="+mn-ea"/>
                <a:cs typeface="Pretendard Variable ExtraLight" panose="02000003000000020004" pitchFamily="2" charset="-127"/>
              </a:rPr>
              <a:t>年</a:t>
            </a:r>
            <a:r>
              <a:rPr lang="en-US" altLang="ja-JP" sz="1600" dirty="0">
                <a:solidFill>
                  <a:schemeClr val="tx1"/>
                </a:solidFill>
                <a:latin typeface="+mn-ea"/>
                <a:cs typeface="Pretendard Variable ExtraLight" panose="02000003000000020004" pitchFamily="2" charset="-127"/>
              </a:rPr>
              <a:t>8</a:t>
            </a:r>
            <a:r>
              <a:rPr lang="ja-JP" altLang="en-US" sz="1600" dirty="0">
                <a:solidFill>
                  <a:schemeClr val="tx1"/>
                </a:solidFill>
                <a:latin typeface="+mn-ea"/>
                <a:cs typeface="Pretendard Variable ExtraLight" panose="02000003000000020004" pitchFamily="2" charset="-127"/>
              </a:rPr>
              <a:t>月</a:t>
            </a:r>
            <a:r>
              <a:rPr lang="en-US" altLang="ja-JP" sz="1600" dirty="0">
                <a:solidFill>
                  <a:schemeClr val="tx1"/>
                </a:solidFill>
                <a:latin typeface="+mn-ea"/>
                <a:cs typeface="Pretendard Variable ExtraLight" panose="02000003000000020004" pitchFamily="2" charset="-127"/>
              </a:rPr>
              <a:t>7</a:t>
            </a:r>
            <a:r>
              <a:rPr lang="ja-JP" altLang="en-US" sz="1600" dirty="0">
                <a:solidFill>
                  <a:schemeClr val="tx1"/>
                </a:solidFill>
                <a:latin typeface="+mn-ea"/>
                <a:cs typeface="Pretendard Variable ExtraLight" panose="02000003000000020004" pitchFamily="2" charset="-127"/>
              </a:rPr>
              <a:t>日、「ホテルワズマ」へ続く散歩道が破損しているとの通報がありました。現場に駆けつけた警察は、散歩道周辺の木々が折れ、道の地面がひどく損傷しているのを確認しました。警察は、この事件を山中の野生動物の仕業と判断し、捜索を開始しましたが、これまで新たな手がかりは発見されていません。</a:t>
            </a:r>
            <a:endParaRPr lang="ko-KR" altLang="en-US" sz="1600" dirty="0">
              <a:solidFill>
                <a:schemeClr val="tx1"/>
              </a:solidFill>
              <a:latin typeface="+mn-ea"/>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ja-JP" altLang="en-US" sz="1600" dirty="0">
                <a:solidFill>
                  <a:schemeClr val="tx1"/>
                </a:solidFill>
                <a:latin typeface="+mn-ea"/>
                <a:cs typeface="Pretendard Variable ExtraLight" panose="02000003000000020004" pitchFamily="2" charset="-127"/>
              </a:rPr>
              <a:t>一方、「ホテルワズマ」で夜間受付を担当していた</a:t>
            </a:r>
            <a:r>
              <a:rPr lang="en-US" altLang="ja-JP" sz="1600" dirty="0">
                <a:solidFill>
                  <a:schemeClr val="tx1"/>
                </a:solidFill>
                <a:latin typeface="+mn-ea"/>
                <a:cs typeface="Pretendard Variable ExtraLight" panose="02000003000000020004" pitchFamily="2" charset="-127"/>
              </a:rPr>
              <a:t>A</a:t>
            </a:r>
            <a:r>
              <a:rPr lang="ja-JP" altLang="en-US" sz="1600" dirty="0">
                <a:solidFill>
                  <a:schemeClr val="tx1"/>
                </a:solidFill>
                <a:latin typeface="+mn-ea"/>
                <a:cs typeface="Pretendard Variable ExtraLight" panose="02000003000000020004" pitchFamily="2" charset="-127"/>
              </a:rPr>
              <a:t>氏が失踪し、警察と消防当局が捜索に乗り出しました。警察の調査によれば、</a:t>
            </a:r>
            <a:r>
              <a:rPr lang="en-US" altLang="ja-JP" sz="1600" dirty="0">
                <a:solidFill>
                  <a:schemeClr val="tx1"/>
                </a:solidFill>
                <a:latin typeface="+mn-ea"/>
                <a:cs typeface="Pretendard Variable ExtraLight" panose="02000003000000020004" pitchFamily="2" charset="-127"/>
              </a:rPr>
              <a:t>8</a:t>
            </a:r>
            <a:r>
              <a:rPr lang="ja-JP" altLang="en-US" sz="1600" dirty="0">
                <a:solidFill>
                  <a:schemeClr val="tx1"/>
                </a:solidFill>
                <a:latin typeface="+mn-ea"/>
                <a:cs typeface="Pretendard Variable ExtraLight" panose="02000003000000020004" pitchFamily="2" charset="-127"/>
              </a:rPr>
              <a:t>月</a:t>
            </a:r>
            <a:r>
              <a:rPr lang="en-US" altLang="ja-JP" sz="1600" dirty="0">
                <a:solidFill>
                  <a:schemeClr val="tx1"/>
                </a:solidFill>
                <a:latin typeface="+mn-ea"/>
                <a:cs typeface="Pretendard Variable ExtraLight" panose="02000003000000020004" pitchFamily="2" charset="-127"/>
              </a:rPr>
              <a:t>7</a:t>
            </a:r>
            <a:r>
              <a:rPr lang="ja-JP" altLang="en-US" sz="1600" dirty="0">
                <a:solidFill>
                  <a:schemeClr val="tx1"/>
                </a:solidFill>
                <a:latin typeface="+mn-ea"/>
                <a:cs typeface="Pretendard Variable ExtraLight" panose="02000003000000020004" pitchFamily="2" charset="-127"/>
              </a:rPr>
              <a:t>日ごろ、</a:t>
            </a:r>
            <a:r>
              <a:rPr lang="en-US" altLang="ja-JP" sz="1600" dirty="0">
                <a:solidFill>
                  <a:schemeClr val="tx1"/>
                </a:solidFill>
                <a:latin typeface="+mn-ea"/>
                <a:cs typeface="Pretendard Variable ExtraLight" panose="02000003000000020004" pitchFamily="2" charset="-127"/>
              </a:rPr>
              <a:t>A</a:t>
            </a:r>
            <a:r>
              <a:rPr lang="ja-JP" altLang="en-US" sz="1600" dirty="0">
                <a:solidFill>
                  <a:schemeClr val="tx1"/>
                </a:solidFill>
                <a:latin typeface="+mn-ea"/>
                <a:cs typeface="Pretendard Variable ExtraLight" panose="02000003000000020004" pitchFamily="2" charset="-127"/>
              </a:rPr>
              <a:t>氏が勤務中にホテルの外に出る姿が</a:t>
            </a:r>
            <a:r>
              <a:rPr lang="en-US" altLang="ja-JP" sz="1600" dirty="0">
                <a:solidFill>
                  <a:schemeClr val="tx1"/>
                </a:solidFill>
                <a:latin typeface="+mn-ea"/>
                <a:cs typeface="Pretendard Variable ExtraLight" panose="02000003000000020004" pitchFamily="2" charset="-127"/>
              </a:rPr>
              <a:t>CCTV</a:t>
            </a:r>
            <a:r>
              <a:rPr lang="ja-JP" altLang="en-US" sz="1600" dirty="0">
                <a:solidFill>
                  <a:schemeClr val="tx1"/>
                </a:solidFill>
                <a:latin typeface="+mn-ea"/>
                <a:cs typeface="Pretendard Variable ExtraLight" panose="02000003000000020004" pitchFamily="2" charset="-127"/>
              </a:rPr>
              <a:t>に捉えられ、その後、「ホテルワズマ」の散歩道付近で</a:t>
            </a:r>
            <a:r>
              <a:rPr lang="en-US" altLang="ja-JP" sz="1600" dirty="0">
                <a:solidFill>
                  <a:schemeClr val="tx1"/>
                </a:solidFill>
                <a:latin typeface="+mn-ea"/>
                <a:cs typeface="Pretendard Variable ExtraLight" panose="02000003000000020004" pitchFamily="2" charset="-127"/>
              </a:rPr>
              <a:t>A</a:t>
            </a:r>
            <a:r>
              <a:rPr lang="ja-JP" altLang="en-US" sz="1600" dirty="0">
                <a:solidFill>
                  <a:schemeClr val="tx1"/>
                </a:solidFill>
                <a:latin typeface="+mn-ea"/>
                <a:cs typeface="Pretendard Variable ExtraLight" panose="02000003000000020004" pitchFamily="2" charset="-127"/>
              </a:rPr>
              <a:t>氏の最後の足取りが確認されました。</a:t>
            </a:r>
            <a:endParaRPr lang="en-US" altLang="ja-JP" sz="1600" dirty="0">
              <a:solidFill>
                <a:schemeClr val="tx1"/>
              </a:solidFill>
              <a:latin typeface="+mn-ea"/>
              <a:cs typeface="Pretendard Variable ExtraLight" panose="02000003000000020004" pitchFamily="2" charset="-127"/>
            </a:endParaRPr>
          </a:p>
          <a:p>
            <a:endParaRPr lang="en-US" altLang="ko-KR" sz="1600" dirty="0">
              <a:solidFill>
                <a:schemeClr val="tx1"/>
              </a:solidFill>
              <a:latin typeface="+mn-ea"/>
              <a:cs typeface="Pretendard Variable ExtraLight" panose="02000003000000020004" pitchFamily="2" charset="-127"/>
            </a:endParaRPr>
          </a:p>
          <a:p>
            <a:r>
              <a:rPr lang="ja-JP" altLang="en-US" sz="1600" dirty="0">
                <a:solidFill>
                  <a:schemeClr val="tx1"/>
                </a:solidFill>
                <a:latin typeface="+mn-ea"/>
                <a:cs typeface="Pretendard Variable ExtraLight" panose="02000003000000020004" pitchFamily="2" charset="-127"/>
              </a:rPr>
              <a:t>同日に発生した散歩道の破損事件により、捜査は難航しています。</a:t>
            </a:r>
            <a:endParaRPr lang="ko-KR" altLang="en-US" sz="1600" dirty="0">
              <a:solidFill>
                <a:schemeClr val="tx1"/>
              </a:solidFill>
              <a:latin typeface="+mn-ea"/>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
        <p:nvSpPr>
          <p:cNvPr id="2" name="TextBox 1">
            <a:extLst>
              <a:ext uri="{FF2B5EF4-FFF2-40B4-BE49-F238E27FC236}">
                <a16:creationId xmlns:a16="http://schemas.microsoft.com/office/drawing/2014/main" id="{7866EEB0-1E62-6D6F-C896-9B7D41EDCDFF}"/>
              </a:ext>
            </a:extLst>
          </p:cNvPr>
          <p:cNvSpPr txBox="1"/>
          <p:nvPr/>
        </p:nvSpPr>
        <p:spPr>
          <a:xfrm>
            <a:off x="-4694859" y="3156181"/>
            <a:ext cx="3431262" cy="369332"/>
          </a:xfrm>
          <a:prstGeom prst="rect">
            <a:avLst/>
          </a:prstGeom>
          <a:noFill/>
        </p:spPr>
        <p:txBody>
          <a:bodyPr wrap="square">
            <a:spAutoFit/>
          </a:bodyPr>
          <a:lstStyle/>
          <a:p>
            <a:r>
              <a:rPr lang="ko-KR" altLang="en-US" dirty="0"/>
              <a:t>일본어</a:t>
            </a:r>
          </a:p>
        </p:txBody>
      </p:sp>
    </p:spTree>
    <p:extLst>
      <p:ext uri="{BB962C8B-B14F-4D97-AF65-F5344CB8AC3E}">
        <p14:creationId xmlns:p14="http://schemas.microsoft.com/office/powerpoint/2010/main" val="1055548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TW" sz="4400" dirty="0">
                <a:solidFill>
                  <a:schemeClr val="tx1"/>
                </a:solidFill>
                <a:latin typeface="+mn-ea"/>
              </a:rPr>
              <a:t>The Disappearance of the Night Receptionist at </a:t>
            </a:r>
          </a:p>
          <a:p>
            <a:pPr algn="ctr"/>
            <a:r>
              <a:rPr lang="en-US" altLang="zh-TW" sz="4400" dirty="0">
                <a:solidFill>
                  <a:schemeClr val="tx1"/>
                </a:solidFill>
                <a:latin typeface="+mn-ea"/>
              </a:rPr>
              <a:t>Hotel </a:t>
            </a:r>
            <a:r>
              <a:rPr lang="en-US" altLang="zh-TW" sz="4400" dirty="0" err="1">
                <a:solidFill>
                  <a:schemeClr val="tx1"/>
                </a:solidFill>
                <a:latin typeface="+mn-ea"/>
              </a:rPr>
              <a:t>Wazma</a:t>
            </a:r>
            <a:endParaRPr lang="ko-KR" altLang="en-US" sz="4400" dirty="0">
              <a:solidFill>
                <a:schemeClr val="tx1"/>
              </a:solidFill>
              <a:latin typeface="+mn-ea"/>
            </a:endParaRP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TW" sz="1600" dirty="0">
                <a:solidFill>
                  <a:schemeClr val="tx1"/>
                </a:solidFill>
                <a:latin typeface="+mn-ea"/>
                <a:cs typeface="Pretendard Variable ExtraLight" panose="02000003000000020004" pitchFamily="2" charset="-127"/>
              </a:rPr>
              <a:t>On August 7, 1986, a report was received regarding damage to the walking path leading to "Hotel </a:t>
            </a:r>
            <a:r>
              <a:rPr lang="en-US" altLang="zh-TW" sz="1600" dirty="0" err="1">
                <a:solidFill>
                  <a:schemeClr val="tx1"/>
                </a:solidFill>
                <a:latin typeface="+mn-ea"/>
                <a:cs typeface="Pretendard Variable ExtraLight" panose="02000003000000020004" pitchFamily="2" charset="-127"/>
              </a:rPr>
              <a:t>Wazma</a:t>
            </a:r>
            <a:r>
              <a:rPr lang="en-US" altLang="zh-TW" sz="1600" dirty="0">
                <a:solidFill>
                  <a:schemeClr val="tx1"/>
                </a:solidFill>
                <a:latin typeface="+mn-ea"/>
                <a:cs typeface="Pretendard Variable ExtraLight" panose="02000003000000020004" pitchFamily="2" charset="-127"/>
              </a:rPr>
              <a:t>." Police who arrived at the scene confirmed that trees around the path were broken and the ground was severely damaged. The police suspected that a wild animal in the mountains was responsible for the incident and began a search, but no new clues have been found so far.</a:t>
            </a:r>
            <a:endParaRPr lang="ko-KR" altLang="en-US" sz="1600" dirty="0">
              <a:solidFill>
                <a:schemeClr val="tx1"/>
              </a:solidFill>
              <a:latin typeface="+mn-ea"/>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altLang="zh-TW" sz="1600" dirty="0">
                <a:solidFill>
                  <a:schemeClr val="tx1"/>
                </a:solidFill>
                <a:latin typeface="+mn-ea"/>
                <a:cs typeface="Pretendard Variable ExtraLight" panose="02000003000000020004" pitchFamily="2" charset="-127"/>
              </a:rPr>
              <a:t>Meanwhile, Mr. A, who was working as a night receptionist at "Hotel </a:t>
            </a:r>
            <a:r>
              <a:rPr lang="en-US" altLang="zh-TW" sz="1600" dirty="0" err="1">
                <a:solidFill>
                  <a:schemeClr val="tx1"/>
                </a:solidFill>
                <a:latin typeface="+mn-ea"/>
                <a:cs typeface="Pretendard Variable ExtraLight" panose="02000003000000020004" pitchFamily="2" charset="-127"/>
              </a:rPr>
              <a:t>Wazma</a:t>
            </a:r>
            <a:r>
              <a:rPr lang="en-US" altLang="zh-TW" sz="1600" dirty="0">
                <a:solidFill>
                  <a:schemeClr val="tx1"/>
                </a:solidFill>
                <a:latin typeface="+mn-ea"/>
                <a:cs typeface="Pretendard Variable ExtraLight" panose="02000003000000020004" pitchFamily="2" charset="-127"/>
              </a:rPr>
              <a:t>," went missing, prompting police and fire authorities to launch a search. According to the police investigation, on August 7, Mr. A was seen leaving the hotel while on duty, as captured by CCTV, and his last known whereabouts were near the walking path at "Hotel </a:t>
            </a:r>
            <a:r>
              <a:rPr lang="en-US" altLang="zh-TW" sz="1600" dirty="0" err="1">
                <a:solidFill>
                  <a:schemeClr val="tx1"/>
                </a:solidFill>
                <a:latin typeface="+mn-ea"/>
                <a:cs typeface="Pretendard Variable ExtraLight" panose="02000003000000020004" pitchFamily="2" charset="-127"/>
              </a:rPr>
              <a:t>Wazma</a:t>
            </a:r>
            <a:r>
              <a:rPr lang="en-US" altLang="zh-TW" sz="1600" dirty="0">
                <a:solidFill>
                  <a:schemeClr val="tx1"/>
                </a:solidFill>
                <a:latin typeface="+mn-ea"/>
                <a:cs typeface="Pretendard Variable ExtraLight" panose="02000003000000020004" pitchFamily="2" charset="-127"/>
              </a:rPr>
              <a:t>.“</a:t>
            </a:r>
          </a:p>
          <a:p>
            <a:endParaRPr lang="en-US" altLang="ko-KR" sz="1600" dirty="0">
              <a:solidFill>
                <a:schemeClr val="tx1"/>
              </a:solidFill>
              <a:latin typeface="+mn-ea"/>
              <a:cs typeface="Pretendard Variable ExtraLight" panose="02000003000000020004" pitchFamily="2" charset="-127"/>
            </a:endParaRPr>
          </a:p>
          <a:p>
            <a:r>
              <a:rPr lang="en-US" altLang="ko-KR" sz="1600" dirty="0">
                <a:solidFill>
                  <a:schemeClr val="tx1"/>
                </a:solidFill>
                <a:latin typeface="+mn-ea"/>
                <a:cs typeface="Pretendard Variable ExtraLight" panose="02000003000000020004" pitchFamily="2" charset="-127"/>
              </a:rPr>
              <a:t>The investigation is facing difficulties due to the walking path damage incident that occurred on the same day.</a:t>
            </a:r>
            <a:endParaRPr lang="ko-KR" altLang="en-US" sz="1600" dirty="0">
              <a:solidFill>
                <a:schemeClr val="tx1"/>
              </a:solidFill>
              <a:latin typeface="+mn-ea"/>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
        <p:nvSpPr>
          <p:cNvPr id="2" name="TextBox 1">
            <a:extLst>
              <a:ext uri="{FF2B5EF4-FFF2-40B4-BE49-F238E27FC236}">
                <a16:creationId xmlns:a16="http://schemas.microsoft.com/office/drawing/2014/main" id="{9EE29B29-02DC-8C17-4A1A-9CFBD3FD9A66}"/>
              </a:ext>
            </a:extLst>
          </p:cNvPr>
          <p:cNvSpPr txBox="1"/>
          <p:nvPr/>
        </p:nvSpPr>
        <p:spPr>
          <a:xfrm>
            <a:off x="-4694859" y="3156181"/>
            <a:ext cx="3431262" cy="369332"/>
          </a:xfrm>
          <a:prstGeom prst="rect">
            <a:avLst/>
          </a:prstGeom>
          <a:noFill/>
        </p:spPr>
        <p:txBody>
          <a:bodyPr wrap="square">
            <a:spAutoFit/>
          </a:bodyPr>
          <a:lstStyle/>
          <a:p>
            <a:r>
              <a:rPr lang="ko-KR" altLang="en-US" dirty="0"/>
              <a:t>영어</a:t>
            </a:r>
            <a:endParaRPr lang="en-US" altLang="ko-KR" dirty="0"/>
          </a:p>
        </p:txBody>
      </p:sp>
    </p:spTree>
    <p:extLst>
      <p:ext uri="{BB962C8B-B14F-4D97-AF65-F5344CB8AC3E}">
        <p14:creationId xmlns:p14="http://schemas.microsoft.com/office/powerpoint/2010/main" val="22205962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직사각형 12">
            <a:extLst>
              <a:ext uri="{FF2B5EF4-FFF2-40B4-BE49-F238E27FC236}">
                <a16:creationId xmlns:a16="http://schemas.microsoft.com/office/drawing/2014/main" id="{24A9B118-4740-21E2-0893-38351B773DE2}"/>
              </a:ext>
            </a:extLst>
          </p:cNvPr>
          <p:cNvSpPr/>
          <p:nvPr/>
        </p:nvSpPr>
        <p:spPr>
          <a:xfrm>
            <a:off x="95061" y="100173"/>
            <a:ext cx="6667877" cy="975607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5" name="그림 4" descr="인간의 얼굴, 인물사진, 사람, 의류이(가) 표시된 사진&#10;&#10;자동 생성된 설명">
            <a:extLst>
              <a:ext uri="{FF2B5EF4-FFF2-40B4-BE49-F238E27FC236}">
                <a16:creationId xmlns:a16="http://schemas.microsoft.com/office/drawing/2014/main" id="{D729A54F-9A82-96D2-FED9-352C786BE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637" y="4689695"/>
            <a:ext cx="3647144" cy="5116132"/>
          </a:xfrm>
          <a:prstGeom prst="rect">
            <a:avLst/>
          </a:prstGeom>
        </p:spPr>
      </p:pic>
      <p:sp>
        <p:nvSpPr>
          <p:cNvPr id="8" name="직사각형 7">
            <a:extLst>
              <a:ext uri="{FF2B5EF4-FFF2-40B4-BE49-F238E27FC236}">
                <a16:creationId xmlns:a16="http://schemas.microsoft.com/office/drawing/2014/main" id="{A4216CCB-5039-DA02-BB83-AEA62BC518EC}"/>
              </a:ext>
            </a:extLst>
          </p:cNvPr>
          <p:cNvSpPr/>
          <p:nvPr/>
        </p:nvSpPr>
        <p:spPr>
          <a:xfrm>
            <a:off x="95061" y="100173"/>
            <a:ext cx="6659461" cy="18864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hi-IN" altLang="zh-CN" sz="4400" dirty="0">
                <a:solidFill>
                  <a:schemeClr val="tx1"/>
                </a:solidFill>
                <a:latin typeface="+mn-ea"/>
              </a:rPr>
              <a:t>होटल वज़मा नाइट रिसेप्शनिस्ट लापता मामला</a:t>
            </a:r>
            <a:endParaRPr lang="ko-KR" altLang="en-US" sz="4400" dirty="0">
              <a:solidFill>
                <a:schemeClr val="tx1"/>
              </a:solidFill>
              <a:latin typeface="+mn-ea"/>
            </a:endParaRPr>
          </a:p>
        </p:txBody>
      </p:sp>
      <p:sp>
        <p:nvSpPr>
          <p:cNvPr id="9" name="직사각형 8">
            <a:extLst>
              <a:ext uri="{FF2B5EF4-FFF2-40B4-BE49-F238E27FC236}">
                <a16:creationId xmlns:a16="http://schemas.microsoft.com/office/drawing/2014/main" id="{65831ACD-1C3F-19CB-B51E-9C128CCD3056}"/>
              </a:ext>
            </a:extLst>
          </p:cNvPr>
          <p:cNvSpPr/>
          <p:nvPr/>
        </p:nvSpPr>
        <p:spPr>
          <a:xfrm>
            <a:off x="122221" y="2037031"/>
            <a:ext cx="3431262" cy="26022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hi-IN" altLang="zh-CN" sz="1600" dirty="0">
                <a:solidFill>
                  <a:schemeClr val="tx1"/>
                </a:solidFill>
                <a:latin typeface="+mn-ea"/>
                <a:cs typeface="Pretendard Variable ExtraLight" panose="02000003000000020004" pitchFamily="2" charset="-127"/>
              </a:rPr>
              <a:t>7 अगस्त 1986 को, 'होटल वज़मा' की ओर जाने वाले पैदल मार्ग के क्षतिग्रस्त होने की सूचना प्राप्त हुई। मौके पर पहुंची पुलिस ने देखा कि मार्ग के आसपास के पेड़ टूटे हुए थे और रास्ता बुरी तरह क्षतिग्रस्त हो गया था। पुलिस ने इस घटना को जंगली जानवर का काम समझा और तलाश शुरू की, लेकिन अभी तक कोई नया सुराग नहीं मिला है।</a:t>
            </a:r>
            <a:endParaRPr lang="ko-KR" altLang="en-US" sz="1600" dirty="0">
              <a:solidFill>
                <a:schemeClr val="tx1"/>
              </a:solidFill>
              <a:latin typeface="+mn-ea"/>
              <a:cs typeface="Pretendard Variable ExtraLight" panose="02000003000000020004" pitchFamily="2" charset="-127"/>
            </a:endParaRPr>
          </a:p>
        </p:txBody>
      </p:sp>
      <p:sp>
        <p:nvSpPr>
          <p:cNvPr id="10" name="직사각형 9">
            <a:extLst>
              <a:ext uri="{FF2B5EF4-FFF2-40B4-BE49-F238E27FC236}">
                <a16:creationId xmlns:a16="http://schemas.microsoft.com/office/drawing/2014/main" id="{8588F7AF-ACB5-6241-5EF9-E5467D059931}"/>
              </a:ext>
            </a:extLst>
          </p:cNvPr>
          <p:cNvSpPr/>
          <p:nvPr/>
        </p:nvSpPr>
        <p:spPr>
          <a:xfrm>
            <a:off x="3784350" y="4689693"/>
            <a:ext cx="2943013" cy="5116132"/>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hi-IN" altLang="zh-CN" sz="1600" dirty="0">
                <a:solidFill>
                  <a:schemeClr val="tx1"/>
                </a:solidFill>
                <a:latin typeface="+mn-ea"/>
                <a:cs typeface="Pretendard Variable ExtraLight" panose="02000003000000020004" pitchFamily="2" charset="-127"/>
              </a:rPr>
              <a:t>इसी बीच, 'होटल वज़मा' में रात की ड्यूटी पर तैनात रिसेप्शनिस्ट श्री ए लापता हो गए, और पुलिस और अग्निशमन विभाग ने उनकी खोज शुरू की। पुलिस जांच के अनुसार, 7 अगस्त को, ड्यूटी के दौरान श्री ए को होटल के बाहर जाते हुए सीसीटीवी में देखा गया था, और इसके बाद 'होटल वज़मा' के पैदल मार्ग के पास उनकी आखिरी गतिविधि दर्ज की गई थी।</a:t>
            </a:r>
            <a:endParaRPr lang="en-US" altLang="zh-CN" sz="1600" dirty="0">
              <a:solidFill>
                <a:schemeClr val="tx1"/>
              </a:solidFill>
              <a:latin typeface="+mn-ea"/>
              <a:cs typeface="Pretendard Variable ExtraLight" panose="02000003000000020004" pitchFamily="2" charset="-127"/>
            </a:endParaRPr>
          </a:p>
          <a:p>
            <a:endParaRPr lang="en-US" altLang="ko-KR" sz="1600" dirty="0">
              <a:solidFill>
                <a:schemeClr val="tx1"/>
              </a:solidFill>
              <a:latin typeface="+mn-ea"/>
              <a:cs typeface="Pretendard Variable ExtraLight" panose="02000003000000020004" pitchFamily="2" charset="-127"/>
            </a:endParaRPr>
          </a:p>
          <a:p>
            <a:r>
              <a:rPr lang="hi-IN" altLang="ko-KR" sz="1600" dirty="0">
                <a:solidFill>
                  <a:schemeClr val="tx1"/>
                </a:solidFill>
                <a:latin typeface="+mn-ea"/>
                <a:cs typeface="Pretendard Variable ExtraLight" panose="02000003000000020004" pitchFamily="2" charset="-127"/>
              </a:rPr>
              <a:t>उसी दिन हुई पैदल मार्ग की क्षति की घटना के कारण जांच में कठिनाइयां आ रही हैं।</a:t>
            </a:r>
            <a:endParaRPr lang="ko-KR" altLang="en-US" sz="1600" dirty="0">
              <a:solidFill>
                <a:schemeClr val="tx1"/>
              </a:solidFill>
              <a:latin typeface="+mn-ea"/>
              <a:cs typeface="Pretendard Variable ExtraLight" panose="02000003000000020004" pitchFamily="2" charset="-127"/>
            </a:endParaRPr>
          </a:p>
        </p:txBody>
      </p:sp>
      <p:pic>
        <p:nvPicPr>
          <p:cNvPr id="6" name="그림 5" descr="야외, 하늘, 자연, 모노크롬이(가) 표시된 사진&#10;&#10;자동 생성된 설명">
            <a:extLst>
              <a:ext uri="{FF2B5EF4-FFF2-40B4-BE49-F238E27FC236}">
                <a16:creationId xmlns:a16="http://schemas.microsoft.com/office/drawing/2014/main" id="{5A986110-E79A-7CA4-F5F3-F7D77ABB60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5380" y="2037221"/>
            <a:ext cx="3191983" cy="2588527"/>
          </a:xfrm>
          <a:prstGeom prst="rect">
            <a:avLst/>
          </a:prstGeom>
        </p:spPr>
      </p:pic>
      <p:sp>
        <p:nvSpPr>
          <p:cNvPr id="2" name="TextBox 1">
            <a:extLst>
              <a:ext uri="{FF2B5EF4-FFF2-40B4-BE49-F238E27FC236}">
                <a16:creationId xmlns:a16="http://schemas.microsoft.com/office/drawing/2014/main" id="{6232E5B3-BDC1-9CC2-12D9-4AB50B79F107}"/>
              </a:ext>
            </a:extLst>
          </p:cNvPr>
          <p:cNvSpPr txBox="1"/>
          <p:nvPr/>
        </p:nvSpPr>
        <p:spPr>
          <a:xfrm>
            <a:off x="-4694859" y="3156181"/>
            <a:ext cx="3431262" cy="369332"/>
          </a:xfrm>
          <a:prstGeom prst="rect">
            <a:avLst/>
          </a:prstGeom>
          <a:noFill/>
        </p:spPr>
        <p:txBody>
          <a:bodyPr wrap="square">
            <a:spAutoFit/>
          </a:bodyPr>
          <a:lstStyle/>
          <a:p>
            <a:r>
              <a:rPr lang="ko-KR" altLang="en-US" dirty="0" err="1"/>
              <a:t>힌디</a:t>
            </a:r>
            <a:endParaRPr lang="ko-KR" altLang="en-US" dirty="0"/>
          </a:p>
        </p:txBody>
      </p:sp>
    </p:spTree>
    <p:extLst>
      <p:ext uri="{BB962C8B-B14F-4D97-AF65-F5344CB8AC3E}">
        <p14:creationId xmlns:p14="http://schemas.microsoft.com/office/powerpoint/2010/main" val="1645489517"/>
      </p:ext>
    </p:extLst>
  </p:cSld>
  <p:clrMapOvr>
    <a:masterClrMapping/>
  </p:clrMapOvr>
</p:sld>
</file>

<file path=ppt/theme/theme1.xml><?xml version="1.0" encoding="utf-8"?>
<a:theme xmlns:a="http://schemas.openxmlformats.org/drawingml/2006/main" name="Office 테마">
  <a:themeElements>
    <a:clrScheme name="Office 테마">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테마">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테마">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202</TotalTime>
  <Words>1229</Words>
  <Application>Microsoft Office PowerPoint</Application>
  <PresentationFormat>A4 용지(210x297mm)</PresentationFormat>
  <Paragraphs>40</Paragraphs>
  <Slides>6</Slides>
  <Notes>0</Notes>
  <HiddenSlides>0</HiddenSlides>
  <MMClips>0</MMClips>
  <ScaleCrop>false</ScaleCrop>
  <HeadingPairs>
    <vt:vector size="6" baseType="variant">
      <vt:variant>
        <vt:lpstr>사용한 글꼴</vt:lpstr>
      </vt:variant>
      <vt:variant>
        <vt:i4>5</vt:i4>
      </vt:variant>
      <vt:variant>
        <vt:lpstr>테마</vt:lpstr>
      </vt:variant>
      <vt:variant>
        <vt:i4>1</vt:i4>
      </vt:variant>
      <vt:variant>
        <vt:lpstr>슬라이드 제목</vt:lpstr>
      </vt:variant>
      <vt:variant>
        <vt:i4>6</vt:i4>
      </vt:variant>
    </vt:vector>
  </HeadingPairs>
  <TitlesOfParts>
    <vt:vector size="12" baseType="lpstr">
      <vt:lpstr>Noto Sans KR ExtraBold</vt:lpstr>
      <vt:lpstr>Pretendard Variable ExtraLight</vt:lpstr>
      <vt:lpstr>Aptos</vt:lpstr>
      <vt:lpstr>Aptos Display</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박준기</dc:creator>
  <cp:lastModifiedBy>박준기</cp:lastModifiedBy>
  <cp:revision>3</cp:revision>
  <dcterms:created xsi:type="dcterms:W3CDTF">2024-09-04T08:50:23Z</dcterms:created>
  <dcterms:modified xsi:type="dcterms:W3CDTF">2024-09-04T12:13:42Z</dcterms:modified>
</cp:coreProperties>
</file>

<file path=docProps/thumbnail.jpeg>
</file>